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65" r:id="rId4"/>
    <p:sldId id="271" r:id="rId5"/>
    <p:sldId id="277" r:id="rId6"/>
    <p:sldId id="279" r:id="rId7"/>
    <p:sldId id="266" r:id="rId8"/>
    <p:sldId id="262" r:id="rId9"/>
    <p:sldId id="269" r:id="rId10"/>
    <p:sldId id="278" r:id="rId11"/>
    <p:sldId id="276" r:id="rId12"/>
    <p:sldId id="263" r:id="rId13"/>
    <p:sldId id="270" r:id="rId14"/>
    <p:sldId id="281" r:id="rId15"/>
    <p:sldId id="275" r:id="rId16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8" autoAdjust="0"/>
    <p:restoredTop sz="94626"/>
  </p:normalViewPr>
  <p:slideViewPr>
    <p:cSldViewPr>
      <p:cViewPr varScale="1">
        <p:scale>
          <a:sx n="130" d="100"/>
          <a:sy n="130" d="100"/>
        </p:scale>
        <p:origin x="1506" y="13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sha Sree" userId="024ecd44bb493250" providerId="LiveId" clId="{DB7007F6-58B4-4D55-BF2E-DB47DB083026}"/>
    <pc:docChg chg="modSld">
      <pc:chgData name="Usha Sree" userId="024ecd44bb493250" providerId="LiveId" clId="{DB7007F6-58B4-4D55-BF2E-DB47DB083026}" dt="2025-12-26T12:18:46.734" v="26" actId="20577"/>
      <pc:docMkLst>
        <pc:docMk/>
      </pc:docMkLst>
      <pc:sldChg chg="modSp mod">
        <pc:chgData name="Usha Sree" userId="024ecd44bb493250" providerId="LiveId" clId="{DB7007F6-58B4-4D55-BF2E-DB47DB083026}" dt="2025-12-26T12:17:23.299" v="8" actId="20577"/>
        <pc:sldMkLst>
          <pc:docMk/>
          <pc:sldMk cId="0" sldId="262"/>
        </pc:sldMkLst>
        <pc:spChg chg="mod">
          <ac:chgData name="Usha Sree" userId="024ecd44bb493250" providerId="LiveId" clId="{DB7007F6-58B4-4D55-BF2E-DB47DB083026}" dt="2025-12-26T12:17:23.299" v="8" actId="20577"/>
          <ac:spMkLst>
            <pc:docMk/>
            <pc:sldMk cId="0" sldId="262"/>
            <ac:spMk id="4" creationId="{2623C5C6-5E2B-D961-28EA-5A06EDC09F81}"/>
          </ac:spMkLst>
        </pc:spChg>
      </pc:sldChg>
      <pc:sldChg chg="modSp mod">
        <pc:chgData name="Usha Sree" userId="024ecd44bb493250" providerId="LiveId" clId="{DB7007F6-58B4-4D55-BF2E-DB47DB083026}" dt="2025-12-26T12:18:14.439" v="17" actId="20577"/>
        <pc:sldMkLst>
          <pc:docMk/>
          <pc:sldMk cId="0" sldId="263"/>
        </pc:sldMkLst>
        <pc:spChg chg="mod">
          <ac:chgData name="Usha Sree" userId="024ecd44bb493250" providerId="LiveId" clId="{DB7007F6-58B4-4D55-BF2E-DB47DB083026}" dt="2025-12-26T12:18:14.439" v="17" actId="20577"/>
          <ac:spMkLst>
            <pc:docMk/>
            <pc:sldMk cId="0" sldId="263"/>
            <ac:spMk id="2" creationId="{FE5A27B6-BD27-C353-8AD3-08FAA1584640}"/>
          </ac:spMkLst>
        </pc:spChg>
      </pc:sldChg>
      <pc:sldChg chg="modSp mod">
        <pc:chgData name="Usha Sree" userId="024ecd44bb493250" providerId="LiveId" clId="{DB7007F6-58B4-4D55-BF2E-DB47DB083026}" dt="2025-12-26T12:17:03.350" v="6" actId="20577"/>
        <pc:sldMkLst>
          <pc:docMk/>
          <pc:sldMk cId="0" sldId="266"/>
        </pc:sldMkLst>
        <pc:spChg chg="mod">
          <ac:chgData name="Usha Sree" userId="024ecd44bb493250" providerId="LiveId" clId="{DB7007F6-58B4-4D55-BF2E-DB47DB083026}" dt="2025-12-26T12:17:03.350" v="6" actId="20577"/>
          <ac:spMkLst>
            <pc:docMk/>
            <pc:sldMk cId="0" sldId="266"/>
            <ac:spMk id="2" creationId="{CEE20753-A2F4-E4C6-F124-D60571DE6652}"/>
          </ac:spMkLst>
        </pc:spChg>
      </pc:sldChg>
      <pc:sldChg chg="modSp mod">
        <pc:chgData name="Usha Sree" userId="024ecd44bb493250" providerId="LiveId" clId="{DB7007F6-58B4-4D55-BF2E-DB47DB083026}" dt="2025-12-26T12:17:35.970" v="10" actId="20577"/>
        <pc:sldMkLst>
          <pc:docMk/>
          <pc:sldMk cId="0" sldId="269"/>
        </pc:sldMkLst>
        <pc:spChg chg="mod">
          <ac:chgData name="Usha Sree" userId="024ecd44bb493250" providerId="LiveId" clId="{DB7007F6-58B4-4D55-BF2E-DB47DB083026}" dt="2025-12-26T12:17:35.970" v="10" actId="20577"/>
          <ac:spMkLst>
            <pc:docMk/>
            <pc:sldMk cId="0" sldId="269"/>
            <ac:spMk id="3" creationId="{1BCF5EDD-BF84-A9BE-EE0A-DD5688ED4CE8}"/>
          </ac:spMkLst>
        </pc:spChg>
      </pc:sldChg>
      <pc:sldChg chg="modSp mod">
        <pc:chgData name="Usha Sree" userId="024ecd44bb493250" providerId="LiveId" clId="{DB7007F6-58B4-4D55-BF2E-DB47DB083026}" dt="2025-12-26T12:18:23.259" v="19" actId="20577"/>
        <pc:sldMkLst>
          <pc:docMk/>
          <pc:sldMk cId="0" sldId="270"/>
        </pc:sldMkLst>
        <pc:spChg chg="mod">
          <ac:chgData name="Usha Sree" userId="024ecd44bb493250" providerId="LiveId" clId="{DB7007F6-58B4-4D55-BF2E-DB47DB083026}" dt="2025-12-26T12:18:23.259" v="19" actId="20577"/>
          <ac:spMkLst>
            <pc:docMk/>
            <pc:sldMk cId="0" sldId="270"/>
            <ac:spMk id="3" creationId="{754F48DC-3F2C-4C38-B5EB-F66CE58AD404}"/>
          </ac:spMkLst>
        </pc:spChg>
      </pc:sldChg>
      <pc:sldChg chg="modSp mod">
        <pc:chgData name="Usha Sree" userId="024ecd44bb493250" providerId="LiveId" clId="{DB7007F6-58B4-4D55-BF2E-DB47DB083026}" dt="2025-12-26T12:18:46.734" v="26" actId="20577"/>
        <pc:sldMkLst>
          <pc:docMk/>
          <pc:sldMk cId="0" sldId="275"/>
        </pc:sldMkLst>
        <pc:spChg chg="mod">
          <ac:chgData name="Usha Sree" userId="024ecd44bb493250" providerId="LiveId" clId="{DB7007F6-58B4-4D55-BF2E-DB47DB083026}" dt="2025-12-26T12:18:46.734" v="26" actId="20577"/>
          <ac:spMkLst>
            <pc:docMk/>
            <pc:sldMk cId="0" sldId="275"/>
            <ac:spMk id="4" creationId="{3DCCF96F-205E-59E2-8D4F-F94268671508}"/>
          </ac:spMkLst>
        </pc:spChg>
      </pc:sldChg>
      <pc:sldChg chg="modSp mod">
        <pc:chgData name="Usha Sree" userId="024ecd44bb493250" providerId="LiveId" clId="{DB7007F6-58B4-4D55-BF2E-DB47DB083026}" dt="2025-12-26T12:18:06.148" v="15" actId="20577"/>
        <pc:sldMkLst>
          <pc:docMk/>
          <pc:sldMk cId="3502476162" sldId="276"/>
        </pc:sldMkLst>
        <pc:spChg chg="mod">
          <ac:chgData name="Usha Sree" userId="024ecd44bb493250" providerId="LiveId" clId="{DB7007F6-58B4-4D55-BF2E-DB47DB083026}" dt="2025-12-26T12:18:06.148" v="15" actId="20577"/>
          <ac:spMkLst>
            <pc:docMk/>
            <pc:sldMk cId="3502476162" sldId="276"/>
            <ac:spMk id="2" creationId="{793081F2-DFED-A76A-7774-E641EB8F9CD6}"/>
          </ac:spMkLst>
        </pc:spChg>
      </pc:sldChg>
      <pc:sldChg chg="modSp mod">
        <pc:chgData name="Usha Sree" userId="024ecd44bb493250" providerId="LiveId" clId="{DB7007F6-58B4-4D55-BF2E-DB47DB083026}" dt="2025-12-26T12:16:31.196" v="2" actId="20577"/>
        <pc:sldMkLst>
          <pc:docMk/>
          <pc:sldMk cId="2022166514" sldId="277"/>
        </pc:sldMkLst>
        <pc:spChg chg="mod">
          <ac:chgData name="Usha Sree" userId="024ecd44bb493250" providerId="LiveId" clId="{DB7007F6-58B4-4D55-BF2E-DB47DB083026}" dt="2025-12-26T12:16:27.424" v="1" actId="20577"/>
          <ac:spMkLst>
            <pc:docMk/>
            <pc:sldMk cId="2022166514" sldId="277"/>
            <ac:spMk id="2" creationId="{B36D297F-2E13-7091-A3E5-1EBD7FBA3D24}"/>
          </ac:spMkLst>
        </pc:spChg>
        <pc:spChg chg="mod">
          <ac:chgData name="Usha Sree" userId="024ecd44bb493250" providerId="LiveId" clId="{DB7007F6-58B4-4D55-BF2E-DB47DB083026}" dt="2025-12-26T12:16:31.196" v="2" actId="20577"/>
          <ac:spMkLst>
            <pc:docMk/>
            <pc:sldMk cId="2022166514" sldId="277"/>
            <ac:spMk id="10" creationId="{00000000-0000-0000-0000-000000000000}"/>
          </ac:spMkLst>
        </pc:spChg>
      </pc:sldChg>
      <pc:sldChg chg="modSp mod">
        <pc:chgData name="Usha Sree" userId="024ecd44bb493250" providerId="LiveId" clId="{DB7007F6-58B4-4D55-BF2E-DB47DB083026}" dt="2025-12-26T12:17:52.450" v="13" actId="20577"/>
        <pc:sldMkLst>
          <pc:docMk/>
          <pc:sldMk cId="1386054842" sldId="278"/>
        </pc:sldMkLst>
        <pc:spChg chg="mod">
          <ac:chgData name="Usha Sree" userId="024ecd44bb493250" providerId="LiveId" clId="{DB7007F6-58B4-4D55-BF2E-DB47DB083026}" dt="2025-12-26T12:17:52.450" v="13" actId="20577"/>
          <ac:spMkLst>
            <pc:docMk/>
            <pc:sldMk cId="1386054842" sldId="278"/>
            <ac:spMk id="3" creationId="{EC4B6A55-007C-ABB3-5B3F-EE302E8CDD4E}"/>
          </ac:spMkLst>
        </pc:spChg>
      </pc:sldChg>
      <pc:sldChg chg="modSp mod">
        <pc:chgData name="Usha Sree" userId="024ecd44bb493250" providerId="LiveId" clId="{DB7007F6-58B4-4D55-BF2E-DB47DB083026}" dt="2025-12-26T12:16:41.125" v="4" actId="20577"/>
        <pc:sldMkLst>
          <pc:docMk/>
          <pc:sldMk cId="2847483351" sldId="279"/>
        </pc:sldMkLst>
        <pc:spChg chg="mod">
          <ac:chgData name="Usha Sree" userId="024ecd44bb493250" providerId="LiveId" clId="{DB7007F6-58B4-4D55-BF2E-DB47DB083026}" dt="2025-12-26T12:16:41.125" v="4" actId="20577"/>
          <ac:spMkLst>
            <pc:docMk/>
            <pc:sldMk cId="2847483351" sldId="279"/>
            <ac:spMk id="2" creationId="{CACF1016-F011-0257-FD02-95C437A3CD03}"/>
          </ac:spMkLst>
        </pc:spChg>
      </pc:sldChg>
      <pc:sldChg chg="modSp mod">
        <pc:chgData name="Usha Sree" userId="024ecd44bb493250" providerId="LiveId" clId="{DB7007F6-58B4-4D55-BF2E-DB47DB083026}" dt="2025-12-26T12:18:33.674" v="22" actId="20577"/>
        <pc:sldMkLst>
          <pc:docMk/>
          <pc:sldMk cId="674865290" sldId="281"/>
        </pc:sldMkLst>
        <pc:spChg chg="mod">
          <ac:chgData name="Usha Sree" userId="024ecd44bb493250" providerId="LiveId" clId="{DB7007F6-58B4-4D55-BF2E-DB47DB083026}" dt="2025-12-26T12:18:33.674" v="22" actId="20577"/>
          <ac:spMkLst>
            <pc:docMk/>
            <pc:sldMk cId="674865290" sldId="281"/>
            <ac:spMk id="3" creationId="{754F48DC-3F2C-4C38-B5EB-F66CE58AD40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9622A-0462-CF4B-9ED8-596B713D175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0D4D0-6282-3343-B4EE-4DCB8B9BB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692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5334000"/>
            <a:ext cx="9141619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52785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632460"/>
            <a:ext cx="7543800" cy="297180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713018"/>
            <a:ext cx="7543800" cy="9525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6195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59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2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5334000"/>
            <a:ext cx="9141619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52785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43585"/>
            <a:ext cx="1971675" cy="47999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43585"/>
            <a:ext cx="5800725" cy="4799915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66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0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5334000"/>
            <a:ext cx="9141619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52785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632460"/>
            <a:ext cx="7543800" cy="297180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3710940"/>
            <a:ext cx="7543800" cy="9525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6195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068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38836"/>
            <a:ext cx="7543800" cy="1208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538112"/>
            <a:ext cx="3703320" cy="3352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538113"/>
            <a:ext cx="3703320" cy="3352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7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38836"/>
            <a:ext cx="7543800" cy="1208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538377"/>
            <a:ext cx="3703320" cy="61356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151945"/>
            <a:ext cx="3703320" cy="28151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538377"/>
            <a:ext cx="3703320" cy="61356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151945"/>
            <a:ext cx="3703320" cy="28151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6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15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5334000"/>
            <a:ext cx="9141619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52785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5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571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571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5299"/>
            <a:ext cx="2400300" cy="1905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609600"/>
            <a:ext cx="4869180" cy="4381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438400"/>
            <a:ext cx="2400300" cy="2815937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5383155"/>
            <a:ext cx="1963883" cy="304271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5383155"/>
            <a:ext cx="3486150" cy="30427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95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127500"/>
            <a:ext cx="9141619" cy="1587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0958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4229100"/>
            <a:ext cx="7585234" cy="68580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095897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4922520"/>
            <a:ext cx="7584948" cy="4953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23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334000"/>
            <a:ext cx="9144000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5278597"/>
            <a:ext cx="9143989" cy="554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38836"/>
            <a:ext cx="7543800" cy="12089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538112"/>
            <a:ext cx="7543800" cy="33528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5383155"/>
            <a:ext cx="1854203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5383155"/>
            <a:ext cx="3617103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5383155"/>
            <a:ext cx="984019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448204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18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86" y="114300"/>
            <a:ext cx="7543800" cy="2590800"/>
          </a:xfrm>
        </p:spPr>
        <p:txBody>
          <a:bodyPr>
            <a:normAutofit/>
          </a:bodyPr>
          <a:lstStyle/>
          <a:p>
            <a:r>
              <a:rPr lang="en-US" sz="3600" dirty="0"/>
              <a:t>Startup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8100"/>
            <a:ext cx="1261137" cy="55397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b="1" dirty="0"/>
              <a:t>Company </a:t>
            </a:r>
          </a:p>
          <a:p>
            <a:pPr algn="ctr"/>
            <a:r>
              <a:rPr lang="en-US" b="1" dirty="0"/>
              <a:t>Logo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043444" y="3841750"/>
            <a:ext cx="6400800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Founder(s) Name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>
                <a:solidFill>
                  <a:schemeClr val="tx1">
                    <a:tint val="75000"/>
                  </a:schemeClr>
                </a:solidFill>
              </a:rPr>
              <a:t>Location/State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Category:</a:t>
            </a:r>
            <a:r>
              <a:rPr kumimoji="0" lang="en-US" b="0" i="0" u="none" strike="noStrike" kern="1200" cap="none" spc="0" normalizeH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 SOP/AOP/SAIP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5902" y="3154918"/>
            <a:ext cx="2443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Tagline/Concept Note:</a:t>
            </a:r>
          </a:p>
        </p:txBody>
      </p:sp>
      <p:sp>
        <p:nvSpPr>
          <p:cNvPr id="12" name="Footer Placeholder 3"/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="" xmlns:a16="http://schemas.microsoft.com/office/drawing/2014/main" id="{4D64852B-2DAF-F9A6-283B-FB44DD5E6870}"/>
              </a:ext>
            </a:extLst>
          </p:cNvPr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9" name="Picture 8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3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619" y="409053"/>
            <a:ext cx="8229600" cy="9525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Prototype development stages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84903" y="1989137"/>
            <a:ext cx="8229600" cy="91440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Include images of your prototypes (Phase wise)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="" xmlns:a16="http://schemas.microsoft.com/office/drawing/2014/main" id="{EC4B6A55-007C-ABB3-5B3F-EE302E8CDD4E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15– </a:t>
            </a:r>
            <a:r>
              <a:rPr lang="en-IN" b="1" dirty="0"/>
              <a:t>RKVY-RAFTAAR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2" name="Picture 11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3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054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948" y="600775"/>
            <a:ext cx="8229600" cy="37716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Product/Service Flow Chart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33400" y="1485900"/>
            <a:ext cx="78486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</a:rPr>
              <a:t>Include clear and relevant images/flowcharts/line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diagrams/ sketches</a:t>
            </a:r>
            <a:endParaRPr kumimoji="0" lang="en-US" b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Include images of field visits/ market survey if available</a:t>
            </a:r>
            <a:endParaRPr kumimoji="0" lang="en-US" b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b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="" xmlns:a16="http://schemas.microsoft.com/office/drawing/2014/main" id="{793081F2-DFED-A76A-7774-E641EB8F9CD6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3" name="Picture 12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4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2476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3787" y="381000"/>
            <a:ext cx="8229600" cy="9525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Innovation/USP/Competitive Advantages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62000" y="1485896"/>
            <a:ext cx="8229600" cy="1600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advantages over your competitors: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Technology / Process Involved: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Validation: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Status of Patent/Copyrights/Trademark: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2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="" xmlns:a16="http://schemas.microsoft.com/office/drawing/2014/main" id="{FE5A27B6-BD27-C353-8AD3-08FAA1584640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15– </a:t>
            </a:r>
            <a:r>
              <a:rPr lang="en-IN" b="1" dirty="0"/>
              <a:t>RKVY-RAFTAAR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4" name="Picture 13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5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7040"/>
            <a:ext cx="8229600" cy="9525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Licenses/Certifications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0" y="1960154"/>
            <a:ext cx="8229600" cy="91440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Include any valid licenses or certifications available for your proposed business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You can either include the images or mention the details in few sentences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="" xmlns:a16="http://schemas.microsoft.com/office/drawing/2014/main" id="{754F48DC-3F2C-4C38-B5EB-F66CE58AD404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15– </a:t>
            </a:r>
            <a:r>
              <a:rPr lang="en-IN" b="1" dirty="0"/>
              <a:t>RKVY-RAFTAAR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2" name="Picture 11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3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7040"/>
            <a:ext cx="8229600" cy="9525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Go to Market Strategy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="" xmlns:a16="http://schemas.microsoft.com/office/drawing/2014/main" id="{754F48DC-3F2C-4C38-B5EB-F66CE58AD404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55629B6B-6A8A-90E4-40F7-872C1018E744}"/>
              </a:ext>
            </a:extLst>
          </p:cNvPr>
          <p:cNvSpPr txBox="1">
            <a:spLocks/>
          </p:cNvSpPr>
          <p:nvPr/>
        </p:nvSpPr>
        <p:spPr>
          <a:xfrm>
            <a:off x="906412" y="1588060"/>
            <a:ext cx="8093175" cy="253888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68580" indent="-6858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sz="1350" b="1" dirty="0"/>
              <a:t>What is your Marketing Strategy </a:t>
            </a: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0" indent="0">
              <a:buFont typeface="Calibri" panose="020F0502020204030204" pitchFamily="34" charset="0"/>
              <a:buNone/>
            </a:pPr>
            <a:r>
              <a:rPr lang="en-US" sz="1350" dirty="0"/>
              <a:t>How you going to sell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n-US" sz="1350" dirty="0"/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How you going to promote your product to market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Marketing Plan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Brand establishment strategies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Customer acquisition methods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Go to Market approach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Digital Marketing – Social Media Platforms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Packaging style 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B2B or B2C or B2B2C - selling method - supply channels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1" name="Picture 10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2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74865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7986"/>
            <a:ext cx="8229600" cy="9525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General Instructions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914400" y="1674205"/>
            <a:ext cx="7486180" cy="2590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 Keep your presentation within 5 min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 Use bullet points on the slides rather than long sentences and paragraphs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 Don’t waste time by explaining the background of the problem as the panel members already aware of that information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 Listen to the questions properly before answering and don’t indulge in argument with panel members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 Keep your presentation simple and to the point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 Do proper homework and practice well before pitching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DCCF96F-205E-59E2-8D4F-F94268671508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15– </a:t>
            </a:r>
            <a:r>
              <a:rPr lang="en-IN" b="1" dirty="0"/>
              <a:t>RKVY-RAFTAAR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2" name="Picture 11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3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85900"/>
            <a:ext cx="3025877" cy="304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/>
              <a:t>Problem:</a:t>
            </a:r>
          </a:p>
          <a:p>
            <a:pPr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1600" i="1" dirty="0"/>
              <a:t>Explain the Problem that you are solving in few sentences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617617" y="4797733"/>
            <a:ext cx="7162800" cy="4981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</a:t>
            </a:r>
            <a:r>
              <a:rPr lang="en-US" sz="1600" i="1" dirty="0">
                <a:solidFill>
                  <a:schemeClr val="bg2">
                    <a:lumMod val="25000"/>
                  </a:schemeClr>
                </a:solidFill>
              </a:rPr>
              <a:t>relevant images. Don’t add too much of text in the slides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-457200" y="7239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Problem and Proposed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Solution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2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="" xmlns:a16="http://schemas.microsoft.com/office/drawing/2014/main" id="{E53F6B56-7908-73FA-D1EE-7E32ADECAB57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15– </a:t>
            </a:r>
            <a:r>
              <a:rPr lang="en-IN" b="1" dirty="0"/>
              <a:t>RKVY-RAFTAAR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507E8157-8E4E-6A72-9785-EB7F4A10D6C5}"/>
              </a:ext>
            </a:extLst>
          </p:cNvPr>
          <p:cNvSpPr txBox="1">
            <a:spLocks/>
          </p:cNvSpPr>
          <p:nvPr/>
        </p:nvSpPr>
        <p:spPr>
          <a:xfrm>
            <a:off x="5562600" y="1485900"/>
            <a:ext cx="3025877" cy="281940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68580" indent="-6858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alibri" panose="020F0502020204030204" pitchFamily="34" charset="0"/>
              <a:buNone/>
            </a:pPr>
            <a:r>
              <a:rPr lang="en-US" sz="2000" dirty="0"/>
              <a:t>Solution:</a:t>
            </a:r>
          </a:p>
          <a:p>
            <a:pPr>
              <a:buFont typeface="Calibri" panose="020F0502020204030204" pitchFamily="34" charset="0"/>
              <a:buNone/>
            </a:pPr>
            <a:endParaRPr lang="en-US" sz="2000" dirty="0"/>
          </a:p>
          <a:p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Explain your Proposed Solution in few sentences/ Prototype</a:t>
            </a:r>
          </a:p>
          <a:p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How do you justify your proposed solution is innovative?</a:t>
            </a:r>
          </a:p>
          <a:p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What is the Technology involved in development of the solution?</a:t>
            </a:r>
          </a:p>
          <a:p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Whether your proposed solution validated by any external agency or competent authority?</a:t>
            </a:r>
          </a:p>
          <a:p>
            <a:pPr>
              <a:buNone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  <a:p>
            <a:pPr>
              <a:buFont typeface="Calibri" panose="020F0502020204030204" pitchFamily="34" charset="0"/>
              <a:buNone/>
            </a:pPr>
            <a:endParaRPr lang="en-US" sz="2000" dirty="0"/>
          </a:p>
          <a:p>
            <a:pPr>
              <a:buFont typeface="Calibri" panose="020F0502020204030204" pitchFamily="34" charset="0"/>
              <a:buNone/>
            </a:pPr>
            <a:endParaRPr lang="en-US" sz="2000" dirty="0"/>
          </a:p>
          <a:p>
            <a:pPr>
              <a:buFont typeface="Calibri" panose="020F0502020204030204" pitchFamily="34" charset="0"/>
              <a:buNone/>
            </a:pPr>
            <a:endParaRPr lang="en-US" sz="2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4" name="Picture 13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5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762000" y="1682543"/>
            <a:ext cx="6858000" cy="2743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Progress Made - 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Milestones Achieved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Idea Validation - </a:t>
            </a:r>
            <a:r>
              <a:rPr lang="en-IN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Prototype Developed - 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Patent Received </a:t>
            </a:r>
            <a:endParaRPr lang="en-I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Awards and Recognitions Received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Status of Funding – Loan/subsidy/Own fund/Investors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Collaborations and tie-ups, if any</a:t>
            </a:r>
            <a:endParaRPr lang="en-US" dirty="0"/>
          </a:p>
          <a:p>
            <a:pPr marL="342900" indent="-342900">
              <a:spcBef>
                <a:spcPct val="20000"/>
              </a:spcBef>
            </a:pPr>
            <a:endParaRPr lang="en-US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62000" y="219551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Current Status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="" xmlns:a16="http://schemas.microsoft.com/office/drawing/2014/main" id="{80BF145D-C81F-7BE5-CCCB-136D4192DFC5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9" name="Picture 18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20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110" y="409053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Field Trails/ Product testing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902110" y="1989137"/>
            <a:ext cx="8229600" cy="91440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Include images that act as proof for field trails / product testing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Include verifiable testimonials from your potential or existing customers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="" xmlns:a16="http://schemas.microsoft.com/office/drawing/2014/main" id="{5AEE19E7-1BFF-998A-2D65-D4BC4501DC37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2" name="Picture 11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3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762000" y="1530143"/>
            <a:ext cx="6858000" cy="32323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Target Customers: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000" dirty="0"/>
          </a:p>
          <a:p>
            <a:pPr marL="342900" indent="-342900">
              <a:spcBef>
                <a:spcPct val="20000"/>
              </a:spcBef>
            </a:pPr>
            <a:r>
              <a:rPr lang="en-US" sz="2000" dirty="0"/>
              <a:t>Competitors: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/>
          </a:p>
          <a:p>
            <a:pPr marL="342900" indent="-342900">
              <a:spcBef>
                <a:spcPct val="20000"/>
              </a:spcBef>
            </a:pPr>
            <a:r>
              <a:rPr lang="en-US" sz="2000" dirty="0"/>
              <a:t>Go to Marketing Strategy: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/>
          </a:p>
          <a:p>
            <a:pPr marL="342900" indent="-342900">
              <a:spcBef>
                <a:spcPct val="20000"/>
              </a:spcBef>
            </a:pPr>
            <a:r>
              <a:rPr lang="en-US" sz="2000" dirty="0"/>
              <a:t>Pricing Strategy: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62000" y="219551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Business Model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="" xmlns:a16="http://schemas.microsoft.com/office/drawing/2014/main" id="{B36D297F-2E13-7091-A3E5-1EBD7FBA3D24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15– </a:t>
            </a:r>
            <a:r>
              <a:rPr lang="en-IN" b="1" dirty="0"/>
              <a:t>RKVY-RAFTAAR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2" name="Picture 11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5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2166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38199" y="185309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Revenue Model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869538" y="3467100"/>
            <a:ext cx="3429000" cy="685800"/>
          </a:xfrm>
        </p:spPr>
        <p:txBody>
          <a:bodyPr>
            <a:noAutofit/>
          </a:bodyPr>
          <a:lstStyle/>
          <a:p>
            <a:r>
              <a:rPr lang="en-US" sz="1600" i="1" dirty="0">
                <a:solidFill>
                  <a:schemeClr val="bg2">
                    <a:lumMod val="25000"/>
                  </a:schemeClr>
                </a:solidFill>
              </a:rPr>
              <a:t>Use graphs or charts to explain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838199" y="1409700"/>
            <a:ext cx="6551639" cy="228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Cost Price and Selling Price of your solution: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Project revenue for next 3 years: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="" xmlns:a16="http://schemas.microsoft.com/office/drawing/2014/main" id="{CACF1016-F011-0257-FD02-95C437A3CD03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5" name="Picture 14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6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47483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677615"/>
              </p:ext>
            </p:extLst>
          </p:nvPr>
        </p:nvGraphicFramePr>
        <p:xfrm>
          <a:off x="891191" y="1502904"/>
          <a:ext cx="7543802" cy="324235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678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135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920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6722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Particulars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Description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aseline="0" dirty="0"/>
                        <a:t>Investment from </a:t>
                      </a:r>
                      <a:r>
                        <a:rPr lang="en-US" sz="1000" dirty="0"/>
                        <a:t>Grant Amount in INR Lakh</a:t>
                      </a:r>
                    </a:p>
                    <a:p>
                      <a:pPr algn="ctr"/>
                      <a:r>
                        <a:rPr lang="en-US" sz="1000" dirty="0"/>
                        <a:t>(A)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Own Contribution </a:t>
                      </a:r>
                    </a:p>
                    <a:p>
                      <a:pPr algn="ctr"/>
                      <a:r>
                        <a:rPr lang="en-US" sz="1000" dirty="0"/>
                        <a:t>in INR Lakh</a:t>
                      </a:r>
                    </a:p>
                    <a:p>
                      <a:pPr algn="ctr"/>
                      <a:r>
                        <a:rPr lang="en-US" sz="1000" dirty="0"/>
                        <a:t>(B)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Total </a:t>
                      </a:r>
                    </a:p>
                    <a:p>
                      <a:pPr algn="ctr"/>
                      <a:r>
                        <a:rPr lang="en-US" sz="1000" dirty="0"/>
                        <a:t>Project Cost</a:t>
                      </a:r>
                    </a:p>
                    <a:p>
                      <a:pPr algn="ctr"/>
                      <a:r>
                        <a:rPr lang="en-US" sz="1000" dirty="0"/>
                        <a:t>C=(A+B)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9041">
                <a:tc>
                  <a:txBody>
                    <a:bodyPr/>
                    <a:lstStyle/>
                    <a:p>
                      <a:r>
                        <a:rPr lang="en-US" sz="1000" dirty="0"/>
                        <a:t>Manpower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Mention type of Manpower</a:t>
                      </a:r>
                    </a:p>
                    <a:p>
                      <a:r>
                        <a:rPr lang="en-US" sz="1000" dirty="0"/>
                        <a:t>(E.g. Product designer, Machine Operator, etc.)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2806">
                <a:tc>
                  <a:txBody>
                    <a:bodyPr/>
                    <a:lstStyle/>
                    <a:p>
                      <a:r>
                        <a:rPr lang="en-US" sz="1000" dirty="0"/>
                        <a:t>Equipment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dirty="0"/>
                        <a:t>Purchase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Mention the type of machinery and capacity of machinery/equipment’s</a:t>
                      </a:r>
                    </a:p>
                    <a:p>
                      <a:r>
                        <a:rPr lang="en-US" sz="1000" dirty="0"/>
                        <a:t>(Give the machine details)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000" dirty="0"/>
                        <a:t>Working Capital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Eg</a:t>
                      </a:r>
                      <a:r>
                        <a:rPr lang="en-US" sz="1000" dirty="0"/>
                        <a:t> - Rent, Utilities, Raw materials, electricity </a:t>
                      </a:r>
                    </a:p>
                    <a:p>
                      <a:r>
                        <a:rPr lang="en-US" sz="1000" dirty="0"/>
                        <a:t>(Specify the details)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000" dirty="0"/>
                        <a:t>Marketing 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Eg</a:t>
                      </a:r>
                      <a:r>
                        <a:rPr lang="en-US" sz="1000" dirty="0"/>
                        <a:t> - Product refinement, Field trials, product launch, customer survey, incubation charge etc.</a:t>
                      </a:r>
                    </a:p>
                    <a:p>
                      <a:r>
                        <a:rPr lang="en-US" sz="1000" dirty="0"/>
                        <a:t>(Specify the details of activities)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0559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Total Amount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295995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Investment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Breakup</a:t>
            </a:r>
            <a:b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Please include amount as per SAIP/AOP/SOP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="" xmlns:a16="http://schemas.microsoft.com/office/drawing/2014/main" id="{CEE20753-A2F4-E4C6-F124-D60571DE6652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1" name="Picture 10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2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90700"/>
            <a:ext cx="7543800" cy="1319388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Add details of your team with their photo, designation, qualifications and number of years of experience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Add your contact details (Address, Phone Number &amp; E-Mail id)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 AOP/ SAIP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623C5C6-5E2B-D961-28EA-5A06EDC09F81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1" name="Picture 10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2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110" y="495300"/>
            <a:ext cx="8229600" cy="9525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Annexure (Backup Slides)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902110" y="1865659"/>
            <a:ext cx="8229600" cy="91440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Not mandatory but good to have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You can include any additional information related to your proposal in the next slides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 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="" xmlns:a16="http://schemas.microsoft.com/office/drawing/2014/main" id="{1BCF5EDD-BF84-A9BE-EE0A-DD5688ED4CE8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048750" y="-42509"/>
            <a:ext cx="3019050" cy="704068"/>
            <a:chOff x="6048750" y="-42509"/>
            <a:chExt cx="3019050" cy="704068"/>
          </a:xfrm>
        </p:grpSpPr>
        <p:pic>
          <p:nvPicPr>
            <p:cNvPr id="12" name="Picture 11" descr="C:\Users\admin\Desktop\ABI\Indian-Embelam.png">
              <a:extLst>
                <a:ext uri="{FF2B5EF4-FFF2-40B4-BE49-F238E27FC236}">
                  <a16:creationId xmlns="" xmlns:a16="http://schemas.microsoft.com/office/drawing/2014/main" id="{C04BA604-6C74-CDC1-2BDE-C55500267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4920" y="38100"/>
              <a:ext cx="428628" cy="623459"/>
            </a:xfrm>
            <a:prstGeom prst="rect">
              <a:avLst/>
            </a:prstGeom>
            <a:noFill/>
          </p:spPr>
        </p:pic>
        <p:pic>
          <p:nvPicPr>
            <p:cNvPr id="13" name="Picture 5" descr="Doubling of Farmer Income">
              <a:extLst>
                <a:ext uri="{FF2B5EF4-FFF2-40B4-BE49-F238E27FC236}">
                  <a16:creationId xmlns="" xmlns:a16="http://schemas.microsoft.com/office/drawing/2014/main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62891" y="57877"/>
              <a:ext cx="804909" cy="603682"/>
            </a:xfrm>
            <a:prstGeom prst="rect">
              <a:avLst/>
            </a:prstGeom>
            <a:noFill/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750" y="-42509"/>
              <a:ext cx="1053854" cy="70195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75" y="54077"/>
              <a:ext cx="566454" cy="5664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ustom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428</TotalTime>
  <Words>743</Words>
  <Application>Microsoft Office PowerPoint</Application>
  <PresentationFormat>On-screen Show (16:10)</PresentationFormat>
  <Paragraphs>156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Tahoma</vt:lpstr>
      <vt:lpstr>Wingdings</vt:lpstr>
      <vt:lpstr>Retrospect</vt:lpstr>
      <vt:lpstr>Startup Name</vt:lpstr>
      <vt:lpstr>PowerPoint Presentation</vt:lpstr>
      <vt:lpstr>Current Status</vt:lpstr>
      <vt:lpstr>Field Trails/ Product testing</vt:lpstr>
      <vt:lpstr>Business Model</vt:lpstr>
      <vt:lpstr>Revenue Model</vt:lpstr>
      <vt:lpstr>Investment Breakup Please include amount as per SAIP/AOP/SOP</vt:lpstr>
      <vt:lpstr>Thank You</vt:lpstr>
      <vt:lpstr>Annexure (Backup Slides)</vt:lpstr>
      <vt:lpstr>Prototype development stages</vt:lpstr>
      <vt:lpstr>PowerPoint Presentation</vt:lpstr>
      <vt:lpstr>Innovation/USP/Competitive Advantages</vt:lpstr>
      <vt:lpstr>Licenses/Certifications</vt:lpstr>
      <vt:lpstr>Go to Market Strategy</vt:lpstr>
      <vt:lpstr>General Instructions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User</cp:lastModifiedBy>
  <cp:revision>71</cp:revision>
  <cp:lastPrinted>2024-03-12T04:10:27Z</cp:lastPrinted>
  <dcterms:created xsi:type="dcterms:W3CDTF">2006-08-16T00:00:00Z</dcterms:created>
  <dcterms:modified xsi:type="dcterms:W3CDTF">2026-02-11T04:52:15Z</dcterms:modified>
</cp:coreProperties>
</file>